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19"/>
  </p:notesMasterIdLst>
  <p:sldIdLst>
    <p:sldId id="257" r:id="rId2"/>
    <p:sldId id="258" r:id="rId3"/>
    <p:sldId id="259" r:id="rId4"/>
    <p:sldId id="263" r:id="rId5"/>
    <p:sldId id="264" r:id="rId6"/>
    <p:sldId id="265" r:id="rId7"/>
    <p:sldId id="260" r:id="rId8"/>
    <p:sldId id="261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62" r:id="rId17"/>
    <p:sldId id="267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F400AF-4421-4384-87A7-E1040A3B3006}">
  <a:tblStyle styleId="{D3F400AF-4421-4384-87A7-E1040A3B3006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8ECF4"/>
          </a:solidFill>
        </a:fill>
      </a:tcStyle>
    </a:wholeTbl>
    <a:band1H>
      <a:tcStyle>
        <a:tcBdr/>
        <a:fill>
          <a:solidFill>
            <a:srgbClr val="CFD7E7"/>
          </a:solidFill>
        </a:fill>
      </a:tcStyle>
    </a:band1H>
    <a:band1V>
      <a:tcStyle>
        <a:tcBdr/>
        <a:fill>
          <a:solidFill>
            <a:srgbClr val="CFD7E7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C7A29F17-D06E-4987-81F5-1A5EB46A02A9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49"/>
    <p:restoredTop sz="94648"/>
  </p:normalViewPr>
  <p:slideViewPr>
    <p:cSldViewPr snapToGrid="0" snapToObjects="1">
      <p:cViewPr varScale="1">
        <p:scale>
          <a:sx n="125" d="100"/>
          <a:sy n="125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335141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4097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5660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5807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9529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03249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3450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55492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Shape 7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3" name="Shape 7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05347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061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127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0544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526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891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0916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902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8795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637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ic Layou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>
              <a:alpha val="9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1032000" y="412275"/>
            <a:ext cx="8112000" cy="62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1pPr>
            <a:lvl2pPr lvl="1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2pPr>
            <a:lvl3pPr lvl="2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3pPr>
            <a:lvl4pPr lvl="3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4pPr>
            <a:lvl5pPr lvl="4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5pPr>
            <a:lvl6pPr lvl="5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6pPr>
            <a:lvl7pPr lvl="6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7pPr>
            <a:lvl8pPr lvl="7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8pPr>
            <a:lvl9pPr lvl="8" rtl="0">
              <a:spcBef>
                <a:spcPts val="0"/>
              </a:spcBef>
              <a:buNone/>
              <a:defRPr sz="3600" b="1">
                <a:solidFill>
                  <a:srgbClr val="0072C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Agenda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3203848" y="0"/>
            <a:ext cx="5940152" cy="5143499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/>
          <p:nvPr/>
        </p:nvSpPr>
        <p:spPr>
          <a:xfrm flipH="1">
            <a:off x="0" y="0"/>
            <a:ext cx="3203847" cy="5143499"/>
          </a:xfrm>
          <a:prstGeom prst="rect">
            <a:avLst/>
          </a:prstGeom>
          <a:solidFill>
            <a:srgbClr val="0070C0">
              <a:alpha val="85882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Break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0" y="0"/>
            <a:ext cx="9144000" cy="51434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26400"/>
                </a:lnTo>
                <a:lnTo>
                  <a:pt x="63779" y="26400"/>
                </a:lnTo>
                <a:lnTo>
                  <a:pt x="63779" y="93599"/>
                </a:lnTo>
                <a:lnTo>
                  <a:pt x="120000" y="93599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lt1">
              <a:alpha val="9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/>
          <p:nvPr/>
        </p:nvSpPr>
        <p:spPr>
          <a:xfrm flipH="1">
            <a:off x="4860031" y="1131590"/>
            <a:ext cx="4283968" cy="2880320"/>
          </a:xfrm>
          <a:prstGeom prst="rect">
            <a:avLst/>
          </a:prstGeom>
          <a:solidFill>
            <a:srgbClr val="0070C0">
              <a:alpha val="85882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Shape 41"/>
          <p:cNvSpPr>
            <a:spLocks noGrp="1"/>
          </p:cNvSpPr>
          <p:nvPr>
            <p:ph type="pic" idx="2"/>
          </p:nvPr>
        </p:nvSpPr>
        <p:spPr>
          <a:xfrm>
            <a:off x="5332703" y="0"/>
            <a:ext cx="3338623" cy="514349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853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ic Layout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lt1">
              <a:alpha val="9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0" y="114655"/>
            <a:ext cx="9179700" cy="62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1pPr>
            <a:lvl2pPr lvl="1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2pPr>
            <a:lvl3pPr lvl="2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3pPr>
            <a:lvl4pPr lvl="3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4pPr>
            <a:lvl5pPr lvl="4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5pPr>
            <a:lvl6pPr lvl="5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6pPr>
            <a:lvl7pPr lvl="6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7pPr>
            <a:lvl8pPr lvl="7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8pPr>
            <a:lvl9pPr lvl="8" algn="ctr" rtl="0">
              <a:spcBef>
                <a:spcPts val="0"/>
              </a:spcBef>
              <a:buNone/>
              <a:defRPr sz="3600">
                <a:solidFill>
                  <a:srgbClr val="0072C0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0" y="702282"/>
            <a:ext cx="9179700" cy="27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1pPr>
            <a:lvl2pPr lvl="1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2pPr>
            <a:lvl3pPr lvl="2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3pPr>
            <a:lvl4pPr lvl="3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4pPr>
            <a:lvl5pPr lvl="4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5pPr>
            <a:lvl6pPr lvl="5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6pPr>
            <a:lvl7pPr lvl="6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7pPr>
            <a:lvl8pPr lvl="7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8pPr>
            <a:lvl9pPr lvl="8" algn="ctr" rtl="0">
              <a:spcBef>
                <a:spcPts val="0"/>
              </a:spcBef>
              <a:buNone/>
              <a:defRPr>
                <a:solidFill>
                  <a:srgbClr val="0072C0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2477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Layout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1193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67" r:id="rId4"/>
    <p:sldLayoutId id="2147483668" r:id="rId5"/>
    <p:sldLayoutId id="214748366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hadat24h.net/" TargetMode="External"/><Relationship Id="rId4" Type="http://schemas.openxmlformats.org/officeDocument/2006/relationships/hyperlink" Target="http://www.123nhadat.vn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2860599" y="2969901"/>
            <a:ext cx="4830616" cy="86276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Students:</a:t>
            </a:r>
            <a:r>
              <a:rPr lang="vi-VN" sz="18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vi-VN" sz="1800" b="1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Vo Thanh An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b="1" dirty="0">
                <a:solidFill>
                  <a:schemeClr val="tx1"/>
                </a:solidFill>
              </a:rPr>
              <a:t>	</a:t>
            </a:r>
            <a:r>
              <a:rPr lang="vi-VN" sz="1800" b="1" dirty="0" smtClean="0">
                <a:solidFill>
                  <a:schemeClr val="tx1"/>
                </a:solidFill>
              </a:rPr>
              <a:t>Nguyen Hoang Phuc Huy</a:t>
            </a:r>
            <a:endParaRPr lang="vi-VN" sz="1800" b="1" dirty="0" smtClean="0">
              <a:solidFill>
                <a:schemeClr val="tx1"/>
              </a:solidFill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b="1" dirty="0">
                <a:solidFill>
                  <a:srgbClr val="0072C0"/>
                </a:solidFill>
              </a:rPr>
              <a:t>	</a:t>
            </a:r>
            <a:r>
              <a:rPr lang="vi-VN" sz="1800" b="1" dirty="0" smtClean="0">
                <a:solidFill>
                  <a:srgbClr val="0072C0"/>
                </a:solidFill>
              </a:rPr>
              <a:t>	</a:t>
            </a:r>
            <a:r>
              <a:rPr lang="vi-VN" sz="18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lang="en" sz="18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2860599" y="3747210"/>
            <a:ext cx="4215319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Advisor:</a:t>
            </a:r>
            <a:r>
              <a:rPr lang="vi-VN" sz="18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vi-VN" sz="1800" b="1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Dr. Nguyen Van Vu</a:t>
            </a:r>
            <a:endParaRPr lang="en" sz="1800" b="1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812514" y="1540320"/>
            <a:ext cx="7408540" cy="628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vi-VN" sz="2800" dirty="0" smtClean="0">
                <a:solidFill>
                  <a:srgbClr val="0072C0"/>
                </a:solidFill>
              </a:rPr>
              <a:t>INSIGHTS INTO HOUSING MARKETS IN </a:t>
            </a:r>
            <a:br>
              <a:rPr lang="vi-VN" sz="2800" dirty="0" smtClean="0">
                <a:solidFill>
                  <a:srgbClr val="0072C0"/>
                </a:solidFill>
              </a:rPr>
            </a:br>
            <a:r>
              <a:rPr lang="vi-VN" sz="2800" dirty="0" smtClean="0">
                <a:solidFill>
                  <a:srgbClr val="0072C0"/>
                </a:solidFill>
              </a:rPr>
              <a:t>HO CHI MINH CITY</a:t>
            </a:r>
            <a:endParaRPr lang="en" sz="2800" dirty="0">
              <a:solidFill>
                <a:srgbClr val="0072C0"/>
              </a:solidFill>
            </a:endParaRPr>
          </a:p>
        </p:txBody>
      </p:sp>
      <p:pic>
        <p:nvPicPr>
          <p:cNvPr id="12" name="Shape 76" descr="Description: E:\Logo-KHTN 2009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60599" y="70868"/>
            <a:ext cx="1382400" cy="108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77" descr="APC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68258" y="320743"/>
            <a:ext cx="1532400" cy="6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</a:t>
            </a:r>
            <a:r>
              <a:rPr lang="en-US" sz="2000" dirty="0" smtClean="0"/>
              <a:t>Crawling 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3147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dirty="0" smtClean="0">
                <a:solidFill>
                  <a:srgbClr val="3F3F3F"/>
                </a:solidFill>
              </a:rPr>
              <a:t>Real Estate Websites for Data Crawling: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www.muabannhadat.vn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www.alonhadat.vn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www.nhadat24h.net</a:t>
            </a:r>
            <a:endParaRPr lang="vi-VN" dirty="0" smtClean="0">
              <a:solidFill>
                <a:schemeClr val="accent1"/>
              </a:solidFill>
              <a:hlinkClick r:id="rId3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www.123nhadat.vn</a:t>
            </a:r>
            <a:endParaRPr lang="vi-VN" dirty="0" smtClean="0">
              <a:solidFill>
                <a:schemeClr val="accent1"/>
              </a:solidFill>
              <a:hlinkClick r:id="rId4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www.batdongsan.com.vn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Wingdings" charset="2"/>
              <a:buChar char="v"/>
            </a:pPr>
            <a:r>
              <a:rPr lang="vi-VN" dirty="0" smtClean="0">
                <a:solidFill>
                  <a:schemeClr val="accent1"/>
                </a:solidFill>
              </a:rPr>
              <a:t>www.diaoconline.vn</a:t>
            </a:r>
            <a:endParaRPr lang="vi-VN" dirty="0" smtClean="0">
              <a:solidFill>
                <a:schemeClr val="accent1"/>
              </a:solidFill>
            </a:endParaRPr>
          </a:p>
        </p:txBody>
      </p:sp>
      <p:pic>
        <p:nvPicPr>
          <p:cNvPr id="8" name="Picture 7" descr="../Desktop/Screen%20Shot%202017-07-13%20at%2023.11.10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794" y="700125"/>
            <a:ext cx="2729734" cy="1734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Screen%20Shot%202017-06-24%20at%2009.07.01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794" y="2936640"/>
            <a:ext cx="2729734" cy="1675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Screen%20Shot%202017-06-24%20at%2009.06.29.png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238" y="1455140"/>
            <a:ext cx="2730369" cy="19246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177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</a:t>
            </a:r>
            <a:r>
              <a:rPr lang="en-US" sz="2000" dirty="0" smtClean="0"/>
              <a:t>Storage Format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670681"/>
            <a:ext cx="8092867" cy="33147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ID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post’s ID</a:t>
            </a:r>
            <a:endParaRPr lang="vi-VN" dirty="0">
              <a:solidFill>
                <a:schemeClr val="tx1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Title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post’s title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Location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road, ward, county, city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Author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house’s owner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Post-time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posting time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Project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name of the apartment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Price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price of the house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Transaction-type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sale or rent</a:t>
            </a: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House-type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villa, apartment, townhouse </a:t>
            </a:r>
            <a:r>
              <a:rPr lang="mr-IN" dirty="0" smtClean="0">
                <a:solidFill>
                  <a:schemeClr val="tx1"/>
                </a:solidFill>
              </a:rPr>
              <a:t>…</a:t>
            </a:r>
            <a:endParaRPr lang="vi-VN" dirty="0" smtClean="0">
              <a:solidFill>
                <a:schemeClr val="tx1"/>
              </a:solidFill>
            </a:endParaRPr>
          </a:p>
          <a:p>
            <a:pPr marL="171450" marR="0" lvl="0" indent="-171450" algn="l" rtl="0"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b="1" dirty="0" smtClean="0">
                <a:solidFill>
                  <a:schemeClr val="accent1"/>
                </a:solidFill>
              </a:rPr>
              <a:t>Description</a:t>
            </a:r>
            <a:r>
              <a:rPr lang="vi-VN" dirty="0" smtClean="0">
                <a:solidFill>
                  <a:schemeClr val="accent1"/>
                </a:solidFill>
              </a:rPr>
              <a:t>: </a:t>
            </a:r>
            <a:r>
              <a:rPr lang="vi-VN" dirty="0" smtClean="0">
                <a:solidFill>
                  <a:schemeClr val="tx1"/>
                </a:solidFill>
              </a:rPr>
              <a:t>house discription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99" y="71625"/>
            <a:ext cx="4287521" cy="2519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080" y="2924673"/>
            <a:ext cx="4328160" cy="21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5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Merging Data From Multiple Sources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dirty="0" smtClean="0">
                <a:solidFill>
                  <a:srgbClr val="3F3F3F"/>
                </a:solidFill>
              </a:rPr>
              <a:t>Every website has its own format. Human can read but system cannot.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Arial" charset="0"/>
              <a:buChar char="•"/>
            </a:pPr>
            <a:r>
              <a:rPr lang="vi-VN" dirty="0" smtClean="0">
                <a:solidFill>
                  <a:srgbClr val="3F3F3F"/>
                </a:solidFill>
              </a:rPr>
              <a:t>Ex:  Ho Chi Minh (muabannhadat.vn) vs HCM(alonhadat.vn) vs TP Ho C</a:t>
            </a:r>
            <a:r>
              <a:rPr lang="en-US" dirty="0" smtClean="0">
                <a:solidFill>
                  <a:srgbClr val="3F3F3F"/>
                </a:solidFill>
              </a:rPr>
              <a:t>h</a:t>
            </a:r>
            <a:r>
              <a:rPr lang="vi-VN" dirty="0" smtClean="0">
                <a:solidFill>
                  <a:srgbClr val="3F3F3F"/>
                </a:solidFill>
              </a:rPr>
              <a:t>i Minh(batdongsan.com.vn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Arial" charset="0"/>
              <a:buChar char="•"/>
            </a:pPr>
            <a:endParaRPr lang="vi-VN" dirty="0" smtClean="0">
              <a:solidFill>
                <a:srgbClr val="3F3F3F"/>
              </a:solidFill>
            </a:endParaRPr>
          </a:p>
          <a:p>
            <a:pPr marR="0" lvl="0" rtl="0">
              <a:lnSpc>
                <a:spcPct val="150000"/>
              </a:lnSpc>
              <a:spcBef>
                <a:spcPts val="0"/>
              </a:spcBef>
              <a:buSzPct val="70000"/>
            </a:pPr>
            <a:r>
              <a:rPr lang="vi-VN" sz="1800" b="1" dirty="0" smtClean="0">
                <a:solidFill>
                  <a:schemeClr val="accent5">
                    <a:lumMod val="75000"/>
                  </a:schemeClr>
                </a:solidFill>
              </a:rPr>
              <a:t>Merging Data:</a:t>
            </a:r>
            <a:endParaRPr lang="vi-VN" sz="18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buSzPct val="70000"/>
              <a:buFont typeface="Arial" charset="0"/>
              <a:buChar char="•"/>
            </a:pPr>
            <a:endParaRPr lang="vi-VN" dirty="0" smtClean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056420" y="2508218"/>
            <a:ext cx="4162426" cy="1447799"/>
            <a:chOff x="0" y="0"/>
            <a:chExt cx="4848225" cy="1495425"/>
          </a:xfrm>
        </p:grpSpPr>
        <p:sp>
          <p:nvSpPr>
            <p:cNvPr id="10" name="Text Box 2"/>
            <p:cNvSpPr txBox="1">
              <a:spLocks noChangeArrowheads="1"/>
            </p:cNvSpPr>
            <p:nvPr/>
          </p:nvSpPr>
          <p:spPr bwMode="auto">
            <a:xfrm>
              <a:off x="0" y="0"/>
              <a:ext cx="14287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GB" sz="1200" dirty="0">
                  <a:effectLst/>
                  <a:latin typeface="Calibri" charset="0"/>
                  <a:ea typeface="Calibri" charset="0"/>
                  <a:cs typeface="Times New Roman" charset="0"/>
                </a:rPr>
                <a:t>Hotel, Restaurant</a:t>
              </a:r>
            </a:p>
          </p:txBody>
        </p:sp>
        <p:sp>
          <p:nvSpPr>
            <p:cNvPr id="11" name="Text Box 2"/>
            <p:cNvSpPr txBox="1">
              <a:spLocks noChangeArrowheads="1"/>
            </p:cNvSpPr>
            <p:nvPr/>
          </p:nvSpPr>
          <p:spPr bwMode="auto">
            <a:xfrm>
              <a:off x="0" y="600075"/>
              <a:ext cx="14287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GB" sz="1200">
                  <a:effectLst/>
                  <a:latin typeface="Calibri" charset="0"/>
                  <a:ea typeface="Calibri" charset="0"/>
                  <a:cs typeface="Times New Roman" charset="0"/>
                </a:rPr>
                <a:t>Hotel, Motel</a:t>
              </a:r>
            </a:p>
          </p:txBody>
        </p:sp>
        <p:sp>
          <p:nvSpPr>
            <p:cNvPr id="12" name="Text Box 2"/>
            <p:cNvSpPr txBox="1">
              <a:spLocks noChangeArrowheads="1"/>
            </p:cNvSpPr>
            <p:nvPr/>
          </p:nvSpPr>
          <p:spPr bwMode="auto">
            <a:xfrm>
              <a:off x="0" y="1219200"/>
              <a:ext cx="142875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GB" sz="1200">
                  <a:effectLst/>
                  <a:latin typeface="Calibri" charset="0"/>
                  <a:ea typeface="Calibri" charset="0"/>
                  <a:cs typeface="Times New Roman" charset="0"/>
                </a:rPr>
                <a:t>Hotel</a:t>
              </a:r>
            </a:p>
          </p:txBody>
        </p:sp>
        <p:sp>
          <p:nvSpPr>
            <p:cNvPr id="13" name="Text Box 2"/>
            <p:cNvSpPr txBox="1">
              <a:spLocks noChangeArrowheads="1"/>
            </p:cNvSpPr>
            <p:nvPr/>
          </p:nvSpPr>
          <p:spPr bwMode="auto">
            <a:xfrm>
              <a:off x="3181350" y="600075"/>
              <a:ext cx="166687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GB" sz="1200">
                  <a:effectLst/>
                  <a:latin typeface="Calibri" charset="0"/>
                  <a:ea typeface="Calibri" charset="0"/>
                  <a:cs typeface="Times New Roman" charset="0"/>
                </a:rPr>
                <a:t>Hotel, Restaurant, Motel</a:t>
              </a: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1352550" y="171450"/>
              <a:ext cx="895350" cy="5810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1352550" y="752475"/>
              <a:ext cx="89535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1352550" y="752475"/>
              <a:ext cx="895350" cy="63817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247900" y="752475"/>
              <a:ext cx="10096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270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</a:t>
            </a:r>
            <a:r>
              <a:rPr lang="en-US" sz="2000" dirty="0" smtClean="0"/>
              <a:t>Grouping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72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</a:t>
            </a:r>
            <a:r>
              <a:rPr lang="en-US" sz="2000" dirty="0" smtClean="0"/>
              <a:t>Cleaning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dirty="0" smtClean="0">
                <a:solidFill>
                  <a:srgbClr val="3F3F3F"/>
                </a:solidFill>
              </a:rPr>
              <a:t>Duplication Removal</a:t>
            </a: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01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</a:t>
            </a:r>
            <a:r>
              <a:rPr lang="en-US" sz="2000" dirty="0" smtClean="0"/>
              <a:t>Cleaning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smtClean="0">
                <a:solidFill>
                  <a:srgbClr val="3F3F3F"/>
                </a:solidFill>
              </a:rPr>
              <a:t>Unreasonable Value Removal</a:t>
            </a: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72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Shape 775"/>
          <p:cNvSpPr/>
          <p:nvPr/>
        </p:nvSpPr>
        <p:spPr>
          <a:xfrm>
            <a:off x="0" y="0"/>
            <a:ext cx="9144000" cy="2571749"/>
          </a:xfrm>
          <a:prstGeom prst="rect">
            <a:avLst/>
          </a:prstGeom>
          <a:solidFill>
            <a:srgbClr val="0072C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Shape 776"/>
          <p:cNvSpPr txBox="1">
            <a:spLocks noGrp="1"/>
          </p:cNvSpPr>
          <p:nvPr>
            <p:ph type="body" idx="4294967295"/>
          </p:nvPr>
        </p:nvSpPr>
        <p:spPr>
          <a:xfrm>
            <a:off x="2682069" y="1599641"/>
            <a:ext cx="3779862" cy="194421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vi-VN" sz="48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r>
              <a:rPr lang="en" sz="48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vi-VN" sz="4800" b="0" i="0" u="none" strike="noStrike" cap="none" dirty="0" smtClean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 lang="en" sz="48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6221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410841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083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403924" y="500275"/>
            <a:ext cx="2362800" cy="1152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vi-VN" sz="3600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lang="en" sz="3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2829177" y="661825"/>
            <a:ext cx="720080" cy="72008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rgbClr val="0072C0">
                <a:alpha val="84705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2829177" y="1738323"/>
            <a:ext cx="720080" cy="72008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rgbClr val="0072C0">
                <a:alpha val="84705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2829177" y="2780939"/>
            <a:ext cx="720080" cy="72008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rgbClr val="0072C0">
                <a:alpha val="84705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/>
          <p:nvPr/>
        </p:nvSpPr>
        <p:spPr>
          <a:xfrm rot="1019565">
            <a:off x="2829177" y="3840496"/>
            <a:ext cx="720080" cy="72008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rgbClr val="0072C0">
                <a:alpha val="84705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3779910" y="883365"/>
            <a:ext cx="432047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lang="en" sz="12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3779910" y="1924944"/>
            <a:ext cx="432047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" sz="12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79909" y="2974568"/>
            <a:ext cx="432047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Approach</a:t>
            </a:r>
            <a:endParaRPr lang="en" sz="12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Shape 138"/>
          <p:cNvSpPr txBox="1"/>
          <p:nvPr/>
        </p:nvSpPr>
        <p:spPr>
          <a:xfrm>
            <a:off x="3779909" y="4062036"/>
            <a:ext cx="4320479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Conclusion and Future Work</a:t>
            </a:r>
            <a:endParaRPr lang="en" sz="12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3707903" y="2029593"/>
            <a:ext cx="5436095" cy="129614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3923928" y="2211709"/>
            <a:ext cx="5220071" cy="5760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vi-VN" sz="3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lang="en"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/>
              <a:t> 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000" dirty="0" smtClean="0"/>
              <a:t>Real Estate Market Overview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914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Motivation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564666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9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11465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Objective</a:t>
            </a:r>
            <a:endParaRPr lang="en-US" sz="2000" dirty="0"/>
          </a:p>
        </p:txBody>
      </p:sp>
      <p:sp>
        <p:nvSpPr>
          <p:cNvPr id="5" name="Shape 316"/>
          <p:cNvSpPr txBox="1"/>
          <p:nvPr/>
        </p:nvSpPr>
        <p:spPr>
          <a:xfrm>
            <a:off x="393990" y="74315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200" dirty="0" smtClean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dirty="0" smtClean="0">
                <a:solidFill>
                  <a:srgbClr val="3F3F3F"/>
                </a:solidFill>
              </a:rPr>
              <a:t>                </a:t>
            </a:r>
            <a:r>
              <a:rPr lang="vi-VN" sz="1800" b="1" dirty="0" smtClean="0">
                <a:solidFill>
                  <a:schemeClr val="accent5">
                    <a:lumMod val="75000"/>
                  </a:schemeClr>
                </a:solidFill>
              </a:rPr>
              <a:t>A system that: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200" dirty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200" dirty="0" smtClean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dirty="0" smtClean="0">
                <a:solidFill>
                  <a:srgbClr val="3F3F3F"/>
                </a:solidFill>
              </a:rPr>
              <a:t>1. </a:t>
            </a:r>
            <a:r>
              <a:rPr lang="vi-VN" sz="1800" dirty="0" smtClean="0">
                <a:solidFill>
                  <a:schemeClr val="accent1"/>
                </a:solidFill>
              </a:rPr>
              <a:t>Automatically </a:t>
            </a:r>
            <a:r>
              <a:rPr lang="vi-VN" sz="1800" dirty="0" smtClean="0">
                <a:solidFill>
                  <a:srgbClr val="3F3F3F"/>
                </a:solidFill>
              </a:rPr>
              <a:t>collect real estate data from </a:t>
            </a:r>
            <a:r>
              <a:rPr lang="vi-VN" sz="1800" dirty="0" smtClean="0">
                <a:solidFill>
                  <a:schemeClr val="accent1"/>
                </a:solidFill>
              </a:rPr>
              <a:t>various resources</a:t>
            </a:r>
            <a:endParaRPr lang="vi-VN" sz="1800" dirty="0">
              <a:solidFill>
                <a:schemeClr val="accent1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200" dirty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200" dirty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dirty="0" smtClean="0">
                <a:solidFill>
                  <a:srgbClr val="3F3F3F"/>
                </a:solidFill>
              </a:rPr>
              <a:t>2. </a:t>
            </a:r>
            <a:r>
              <a:rPr lang="vi-VN" sz="1800" dirty="0" smtClean="0">
                <a:solidFill>
                  <a:schemeClr val="accent1"/>
                </a:solidFill>
              </a:rPr>
              <a:t>Analyze</a:t>
            </a:r>
            <a:r>
              <a:rPr lang="vi-VN" sz="1800" dirty="0" smtClean="0">
                <a:solidFill>
                  <a:srgbClr val="3F3F3F"/>
                </a:solidFill>
              </a:rPr>
              <a:t> data and provide an </a:t>
            </a:r>
            <a:r>
              <a:rPr lang="vi-VN" sz="1800" dirty="0" smtClean="0">
                <a:solidFill>
                  <a:schemeClr val="accent1"/>
                </a:solidFill>
              </a:rPr>
              <a:t>insight</a:t>
            </a:r>
            <a:r>
              <a:rPr lang="vi-VN" sz="1800" dirty="0" smtClean="0">
                <a:solidFill>
                  <a:srgbClr val="3F3F3F"/>
                </a:solidFill>
              </a:rPr>
              <a:t> about the housing market in real-time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>
              <a:solidFill>
                <a:srgbClr val="3F3F3F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  <p:sp>
        <p:nvSpPr>
          <p:cNvPr id="9" name="Shape 168"/>
          <p:cNvSpPr/>
          <p:nvPr/>
        </p:nvSpPr>
        <p:spPr>
          <a:xfrm>
            <a:off x="393990" y="743155"/>
            <a:ext cx="677666" cy="677666"/>
          </a:xfrm>
          <a:prstGeom prst="ellipse">
            <a:avLst/>
          </a:prstGeom>
          <a:solidFill>
            <a:srgbClr val="0072C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Shape 181"/>
          <p:cNvSpPr/>
          <p:nvPr/>
        </p:nvSpPr>
        <p:spPr>
          <a:xfrm>
            <a:off x="570347" y="918155"/>
            <a:ext cx="324952" cy="3276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274" y="39473"/>
                </a:moveTo>
                <a:cubicBezTo>
                  <a:pt x="53599" y="36371"/>
                  <a:pt x="41599" y="43242"/>
                  <a:pt x="38470" y="54820"/>
                </a:cubicBezTo>
                <a:cubicBezTo>
                  <a:pt x="35342" y="66398"/>
                  <a:pt x="42270" y="78299"/>
                  <a:pt x="53945" y="81402"/>
                </a:cubicBezTo>
                <a:cubicBezTo>
                  <a:pt x="65620" y="84504"/>
                  <a:pt x="77621" y="77633"/>
                  <a:pt x="80749" y="66055"/>
                </a:cubicBezTo>
                <a:cubicBezTo>
                  <a:pt x="83877" y="54477"/>
                  <a:pt x="76949" y="42576"/>
                  <a:pt x="65274" y="39473"/>
                </a:cubicBezTo>
                <a:close/>
                <a:moveTo>
                  <a:pt x="69168" y="25060"/>
                </a:moveTo>
                <a:cubicBezTo>
                  <a:pt x="88870" y="30296"/>
                  <a:pt x="100561" y="50379"/>
                  <a:pt x="95282" y="69917"/>
                </a:cubicBezTo>
                <a:cubicBezTo>
                  <a:pt x="90003" y="89455"/>
                  <a:pt x="69753" y="101050"/>
                  <a:pt x="50051" y="95815"/>
                </a:cubicBezTo>
                <a:cubicBezTo>
                  <a:pt x="30350" y="90579"/>
                  <a:pt x="18658" y="70496"/>
                  <a:pt x="23937" y="50958"/>
                </a:cubicBezTo>
                <a:cubicBezTo>
                  <a:pt x="29216" y="31420"/>
                  <a:pt x="49467" y="19825"/>
                  <a:pt x="69168" y="25060"/>
                </a:cubicBezTo>
                <a:close/>
                <a:moveTo>
                  <a:pt x="70584" y="19819"/>
                </a:moveTo>
                <a:cubicBezTo>
                  <a:pt x="47964" y="13808"/>
                  <a:pt x="24713" y="27121"/>
                  <a:pt x="18652" y="49554"/>
                </a:cubicBezTo>
                <a:cubicBezTo>
                  <a:pt x="12591" y="71987"/>
                  <a:pt x="26015" y="95045"/>
                  <a:pt x="48635" y="101056"/>
                </a:cubicBezTo>
                <a:cubicBezTo>
                  <a:pt x="71255" y="107067"/>
                  <a:pt x="94506" y="93754"/>
                  <a:pt x="100567" y="71321"/>
                </a:cubicBezTo>
                <a:cubicBezTo>
                  <a:pt x="106628" y="48888"/>
                  <a:pt x="93204" y="25830"/>
                  <a:pt x="70584" y="19819"/>
                </a:cubicBezTo>
                <a:close/>
                <a:moveTo>
                  <a:pt x="120000" y="28418"/>
                </a:moveTo>
                <a:lnTo>
                  <a:pt x="119819" y="29085"/>
                </a:lnTo>
                <a:lnTo>
                  <a:pt x="119636" y="28804"/>
                </a:lnTo>
                <a:close/>
                <a:moveTo>
                  <a:pt x="84120" y="4683"/>
                </a:moveTo>
                <a:lnTo>
                  <a:pt x="83867" y="19572"/>
                </a:lnTo>
                <a:lnTo>
                  <a:pt x="83406" y="19449"/>
                </a:lnTo>
                <a:cubicBezTo>
                  <a:pt x="87163" y="21546"/>
                  <a:pt x="90559" y="24117"/>
                  <a:pt x="93431" y="27166"/>
                </a:cubicBezTo>
                <a:lnTo>
                  <a:pt x="106796" y="23870"/>
                </a:lnTo>
                <a:lnTo>
                  <a:pt x="115363" y="39849"/>
                </a:lnTo>
                <a:lnTo>
                  <a:pt x="105840" y="48364"/>
                </a:lnTo>
                <a:cubicBezTo>
                  <a:pt x="107034" y="52676"/>
                  <a:pt x="107596" y="57191"/>
                  <a:pt x="107394" y="61781"/>
                </a:cubicBezTo>
                <a:lnTo>
                  <a:pt x="119289" y="68330"/>
                </a:lnTo>
                <a:lnTo>
                  <a:pt x="114566" y="85810"/>
                </a:lnTo>
                <a:lnTo>
                  <a:pt x="100132" y="85570"/>
                </a:lnTo>
                <a:cubicBezTo>
                  <a:pt x="98307" y="88594"/>
                  <a:pt x="96096" y="91321"/>
                  <a:pt x="93619" y="93756"/>
                </a:cubicBezTo>
                <a:lnTo>
                  <a:pt x="98359" y="106025"/>
                </a:lnTo>
                <a:lnTo>
                  <a:pt x="83411" y="116405"/>
                </a:lnTo>
                <a:lnTo>
                  <a:pt x="72073" y="106643"/>
                </a:lnTo>
                <a:lnTo>
                  <a:pt x="73453" y="105685"/>
                </a:lnTo>
                <a:cubicBezTo>
                  <a:pt x="69110" y="107079"/>
                  <a:pt x="64517" y="107749"/>
                  <a:pt x="59835" y="107723"/>
                </a:cubicBezTo>
                <a:lnTo>
                  <a:pt x="52963" y="119999"/>
                </a:lnTo>
                <a:lnTo>
                  <a:pt x="35336" y="115316"/>
                </a:lnTo>
                <a:lnTo>
                  <a:pt x="35574" y="101277"/>
                </a:lnTo>
                <a:cubicBezTo>
                  <a:pt x="31839" y="99165"/>
                  <a:pt x="28466" y="96583"/>
                  <a:pt x="25614" y="93529"/>
                </a:cubicBezTo>
                <a:lnTo>
                  <a:pt x="25843" y="94015"/>
                </a:lnTo>
                <a:lnTo>
                  <a:pt x="11102" y="96847"/>
                </a:lnTo>
                <a:lnTo>
                  <a:pt x="3390" y="80445"/>
                </a:lnTo>
                <a:lnTo>
                  <a:pt x="13359" y="72429"/>
                </a:lnTo>
                <a:cubicBezTo>
                  <a:pt x="12295" y="68561"/>
                  <a:pt x="11739" y="64530"/>
                  <a:pt x="11738" y="60428"/>
                </a:cubicBezTo>
                <a:lnTo>
                  <a:pt x="0" y="53965"/>
                </a:lnTo>
                <a:lnTo>
                  <a:pt x="4723" y="36484"/>
                </a:lnTo>
                <a:lnTo>
                  <a:pt x="18174" y="36709"/>
                </a:lnTo>
                <a:cubicBezTo>
                  <a:pt x="19999" y="33515"/>
                  <a:pt x="22203" y="30603"/>
                  <a:pt x="24696" y="27997"/>
                </a:cubicBezTo>
                <a:lnTo>
                  <a:pt x="20190" y="14215"/>
                </a:lnTo>
                <a:lnTo>
                  <a:pt x="35666" y="4625"/>
                </a:lnTo>
                <a:lnTo>
                  <a:pt x="46473" y="14962"/>
                </a:lnTo>
                <a:lnTo>
                  <a:pt x="46365" y="15030"/>
                </a:lnTo>
                <a:cubicBezTo>
                  <a:pt x="50613" y="13704"/>
                  <a:pt x="55098" y="13091"/>
                  <a:pt x="59667" y="13141"/>
                </a:cubicBezTo>
                <a:lnTo>
                  <a:pt x="59206" y="13018"/>
                </a:lnTo>
                <a:lnTo>
                  <a:pt x="6649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02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Shape 31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1727" r="31727"/>
          <a:stretch/>
        </p:blipFill>
        <p:spPr>
          <a:xfrm>
            <a:off x="5332703" y="0"/>
            <a:ext cx="3338623" cy="5143499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315" name="Shape 315"/>
          <p:cNvSpPr txBox="1"/>
          <p:nvPr/>
        </p:nvSpPr>
        <p:spPr>
          <a:xfrm>
            <a:off x="539552" y="699293"/>
            <a:ext cx="3456383" cy="1944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72C0"/>
              </a:buClr>
              <a:buSzPct val="25000"/>
              <a:buFont typeface="Arial"/>
              <a:buNone/>
            </a:pPr>
            <a:r>
              <a:rPr lang="vi-VN" sz="3200" b="1" smtClean="0">
                <a:solidFill>
                  <a:srgbClr val="0072C0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 lang="en" sz="3200" b="1" dirty="0">
              <a:solidFill>
                <a:srgbClr val="0072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26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Shape 280"/>
          <p:cNvGrpSpPr/>
          <p:nvPr/>
        </p:nvGrpSpPr>
        <p:grpSpPr>
          <a:xfrm>
            <a:off x="4028887" y="1142865"/>
            <a:ext cx="546072" cy="1831777"/>
            <a:chOff x="4025928" y="999405"/>
            <a:chExt cx="576064" cy="1932384"/>
          </a:xfrm>
        </p:grpSpPr>
        <p:sp>
          <p:nvSpPr>
            <p:cNvPr id="281" name="Shape 281"/>
            <p:cNvSpPr/>
            <p:nvPr/>
          </p:nvSpPr>
          <p:spPr>
            <a:xfrm>
              <a:off x="4025928" y="1563637"/>
              <a:ext cx="576064" cy="1368151"/>
            </a:xfrm>
            <a:prstGeom prst="rect">
              <a:avLst/>
            </a:prstGeom>
            <a:solidFill>
              <a:srgbClr val="0072C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 flipH="1">
              <a:off x="4025992" y="999405"/>
              <a:ext cx="576000" cy="576000"/>
            </a:xfrm>
            <a:prstGeom prst="rtTriangle">
              <a:avLst/>
            </a:prstGeom>
            <a:solidFill>
              <a:srgbClr val="0072C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" name="Shape 283"/>
          <p:cNvGrpSpPr/>
          <p:nvPr/>
        </p:nvGrpSpPr>
        <p:grpSpPr>
          <a:xfrm rot="5400000">
            <a:off x="5217810" y="1785719"/>
            <a:ext cx="546072" cy="1831777"/>
            <a:chOff x="4025928" y="999405"/>
            <a:chExt cx="576064" cy="1932384"/>
          </a:xfrm>
        </p:grpSpPr>
        <p:sp>
          <p:nvSpPr>
            <p:cNvPr id="284" name="Shape 284"/>
            <p:cNvSpPr/>
            <p:nvPr/>
          </p:nvSpPr>
          <p:spPr>
            <a:xfrm>
              <a:off x="4025928" y="1563637"/>
              <a:ext cx="576064" cy="1368151"/>
            </a:xfrm>
            <a:prstGeom prst="rect">
              <a:avLst/>
            </a:prstGeom>
            <a:solidFill>
              <a:srgbClr val="0072C0">
                <a:alpha val="6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Shape 285"/>
            <p:cNvSpPr/>
            <p:nvPr/>
          </p:nvSpPr>
          <p:spPr>
            <a:xfrm flipH="1">
              <a:off x="4025992" y="999405"/>
              <a:ext cx="576000" cy="576000"/>
            </a:xfrm>
            <a:prstGeom prst="rtTriangle">
              <a:avLst/>
            </a:prstGeom>
            <a:solidFill>
              <a:srgbClr val="0072C0">
                <a:alpha val="6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Shape 286"/>
          <p:cNvGrpSpPr/>
          <p:nvPr/>
        </p:nvGrpSpPr>
        <p:grpSpPr>
          <a:xfrm rot="10800000">
            <a:off x="4574957" y="2972862"/>
            <a:ext cx="546072" cy="1831777"/>
            <a:chOff x="4025928" y="999405"/>
            <a:chExt cx="576064" cy="1932384"/>
          </a:xfrm>
        </p:grpSpPr>
        <p:sp>
          <p:nvSpPr>
            <p:cNvPr id="287" name="Shape 287"/>
            <p:cNvSpPr/>
            <p:nvPr/>
          </p:nvSpPr>
          <p:spPr>
            <a:xfrm>
              <a:off x="4025928" y="1563637"/>
              <a:ext cx="576064" cy="1368151"/>
            </a:xfrm>
            <a:prstGeom prst="rect">
              <a:avLst/>
            </a:prstGeom>
            <a:solidFill>
              <a:srgbClr val="0072C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Shape 288"/>
            <p:cNvSpPr/>
            <p:nvPr/>
          </p:nvSpPr>
          <p:spPr>
            <a:xfrm flipH="1">
              <a:off x="4025992" y="999405"/>
              <a:ext cx="576000" cy="576000"/>
            </a:xfrm>
            <a:prstGeom prst="rtTriangle">
              <a:avLst/>
            </a:prstGeom>
            <a:solidFill>
              <a:srgbClr val="0072C0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Shape 289"/>
          <p:cNvGrpSpPr/>
          <p:nvPr/>
        </p:nvGrpSpPr>
        <p:grpSpPr>
          <a:xfrm rot="-5400000">
            <a:off x="3482330" y="2330010"/>
            <a:ext cx="546072" cy="1831777"/>
            <a:chOff x="4025928" y="999405"/>
            <a:chExt cx="576064" cy="1932384"/>
          </a:xfrm>
        </p:grpSpPr>
        <p:sp>
          <p:nvSpPr>
            <p:cNvPr id="290" name="Shape 290"/>
            <p:cNvSpPr/>
            <p:nvPr/>
          </p:nvSpPr>
          <p:spPr>
            <a:xfrm>
              <a:off x="4025928" y="1563637"/>
              <a:ext cx="576064" cy="1368151"/>
            </a:xfrm>
            <a:prstGeom prst="rect">
              <a:avLst/>
            </a:prstGeom>
            <a:solidFill>
              <a:srgbClr val="0072C0">
                <a:alpha val="6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Shape 291"/>
            <p:cNvSpPr/>
            <p:nvPr/>
          </p:nvSpPr>
          <p:spPr>
            <a:xfrm flipH="1">
              <a:off x="4025992" y="999405"/>
              <a:ext cx="576000" cy="576000"/>
            </a:xfrm>
            <a:prstGeom prst="rtTriangle">
              <a:avLst/>
            </a:prstGeom>
            <a:solidFill>
              <a:srgbClr val="0072C0">
                <a:alpha val="6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2" name="Shape 292"/>
          <p:cNvSpPr txBox="1"/>
          <p:nvPr/>
        </p:nvSpPr>
        <p:spPr>
          <a:xfrm>
            <a:off x="4635719" y="2563106"/>
            <a:ext cx="1531166" cy="38105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Visualization</a:t>
            </a:r>
            <a:endParaRPr lang="en" sz="1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Shape 293"/>
          <p:cNvSpPr txBox="1"/>
          <p:nvPr/>
        </p:nvSpPr>
        <p:spPr>
          <a:xfrm rot="-5400000">
            <a:off x="3613704" y="2117443"/>
            <a:ext cx="137644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chemeClr val="lt1"/>
                </a:solidFill>
              </a:rPr>
              <a:t>Data Cleaning</a:t>
            </a:r>
            <a:endParaRPr lang="en" sz="1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Shape 294"/>
          <p:cNvSpPr txBox="1"/>
          <p:nvPr/>
        </p:nvSpPr>
        <p:spPr>
          <a:xfrm rot="-5400000">
            <a:off x="4159743" y="3522585"/>
            <a:ext cx="137644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Crawling</a:t>
            </a:r>
            <a:endParaRPr lang="en" sz="1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Shape 295"/>
          <p:cNvSpPr txBox="1"/>
          <p:nvPr/>
        </p:nvSpPr>
        <p:spPr>
          <a:xfrm>
            <a:off x="3170433" y="3107368"/>
            <a:ext cx="137644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vi-VN" sz="1200" b="1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Analysis</a:t>
            </a:r>
            <a:endParaRPr lang="en" sz="1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Shape 308"/>
          <p:cNvSpPr txBox="1">
            <a:spLocks noGrp="1"/>
          </p:cNvSpPr>
          <p:nvPr>
            <p:ph type="title"/>
          </p:nvPr>
        </p:nvSpPr>
        <p:spPr>
          <a:xfrm>
            <a:off x="0" y="114655"/>
            <a:ext cx="9179700" cy="628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72C0"/>
              </a:buClr>
              <a:buSzPct val="25000"/>
              <a:buFont typeface="Arial"/>
              <a:buNone/>
            </a:pPr>
            <a:r>
              <a:rPr lang="vi-VN" sz="4000" dirty="0" smtClean="0">
                <a:solidFill>
                  <a:srgbClr val="0072C0"/>
                </a:solidFill>
              </a:rPr>
              <a:t>Approach</a:t>
            </a:r>
            <a:endParaRPr lang="en" sz="4000" dirty="0">
              <a:solidFill>
                <a:srgbClr val="0072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228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/>
        </p:nvSpPr>
        <p:spPr>
          <a:xfrm>
            <a:off x="1259916" y="3635989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1259916" y="3956017"/>
            <a:ext cx="3180508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1450" marR="0" lvl="0" indent="-171450" algn="r" rtl="0"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●"/>
            </a:pPr>
            <a:endParaRPr lang="en" sz="1200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990" y="71625"/>
            <a:ext cx="8785710" cy="628500"/>
          </a:xfrm>
        </p:spPr>
        <p:txBody>
          <a:bodyPr/>
          <a:lstStyle/>
          <a:p>
            <a:pPr algn="l"/>
            <a:r>
              <a:rPr lang="en-US" sz="2000" dirty="0" smtClean="0"/>
              <a:t>Data Crawling</a:t>
            </a:r>
            <a:endParaRPr lang="en-US" sz="2000" dirty="0"/>
          </a:p>
        </p:txBody>
      </p:sp>
      <p:sp>
        <p:nvSpPr>
          <p:cNvPr id="6" name="Shape 316"/>
          <p:cNvSpPr txBox="1"/>
          <p:nvPr/>
        </p:nvSpPr>
        <p:spPr>
          <a:xfrm>
            <a:off x="393990" y="700125"/>
            <a:ext cx="8092867" cy="366834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vi-VN" sz="1800" dirty="0" smtClean="0">
                <a:solidFill>
                  <a:srgbClr val="3F3F3F"/>
                </a:solidFill>
              </a:rPr>
              <a:t>Scrapy: Python W</a:t>
            </a:r>
            <a:r>
              <a:rPr lang="en-US" sz="1800" dirty="0" smtClean="0">
                <a:solidFill>
                  <a:srgbClr val="3F3F3F"/>
                </a:solidFill>
              </a:rPr>
              <a:t>e</a:t>
            </a:r>
            <a:r>
              <a:rPr lang="vi-VN" sz="1800" dirty="0" smtClean="0">
                <a:solidFill>
                  <a:srgbClr val="3F3F3F"/>
                </a:solidFill>
              </a:rPr>
              <a:t>b Crawling Framework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vi-VN" sz="1800" dirty="0" smtClean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40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tents Slide Master">
  <a:themeElements>
    <a:clrScheme name="Custom 2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F3F3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211</Words>
  <Application>Microsoft Macintosh PowerPoint</Application>
  <PresentationFormat>On-screen Show (16:9)</PresentationFormat>
  <Paragraphs>66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Noto Sans Symbols</vt:lpstr>
      <vt:lpstr>Times New Roman</vt:lpstr>
      <vt:lpstr>Wingdings</vt:lpstr>
      <vt:lpstr>Arial</vt:lpstr>
      <vt:lpstr>Contents Slide Master</vt:lpstr>
      <vt:lpstr>INSIGHTS INTO HOUSING MARKETS IN  HO CHI MINH CITY</vt:lpstr>
      <vt:lpstr>PowerPoint Presentation</vt:lpstr>
      <vt:lpstr>PowerPoint Presentation</vt:lpstr>
      <vt:lpstr>Real Estate Market Overview</vt:lpstr>
      <vt:lpstr>Motivation</vt:lpstr>
      <vt:lpstr>Objective</vt:lpstr>
      <vt:lpstr>PowerPoint Presentation</vt:lpstr>
      <vt:lpstr>Approach</vt:lpstr>
      <vt:lpstr>Data Crawling</vt:lpstr>
      <vt:lpstr>Data Crawling </vt:lpstr>
      <vt:lpstr>Data Storage Format</vt:lpstr>
      <vt:lpstr>Merging Data From Multiple Sources</vt:lpstr>
      <vt:lpstr>Data Grouping</vt:lpstr>
      <vt:lpstr>Data Cleaning</vt:lpstr>
      <vt:lpstr>Data Cleaning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Presentation Template</dc:title>
  <cp:lastModifiedBy>Huy Nguyen Hoang Phuc</cp:lastModifiedBy>
  <cp:revision>96</cp:revision>
  <dcterms:modified xsi:type="dcterms:W3CDTF">2017-08-18T18:50:42Z</dcterms:modified>
</cp:coreProperties>
</file>